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262" r:id="rId3"/>
    <p:sldId id="265" r:id="rId4"/>
    <p:sldId id="264" r:id="rId5"/>
    <p:sldId id="257" r:id="rId6"/>
    <p:sldId id="258" r:id="rId7"/>
    <p:sldId id="261" r:id="rId8"/>
    <p:sldId id="266" r:id="rId9"/>
    <p:sldId id="267" r:id="rId10"/>
    <p:sldId id="269" r:id="rId11"/>
    <p:sldId id="271" r:id="rId12"/>
    <p:sldId id="270" r:id="rId13"/>
    <p:sldId id="274" r:id="rId1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snapToGrid="0">
      <p:cViewPr varScale="1">
        <p:scale>
          <a:sx n="50" d="100"/>
          <a:sy n="50" d="100"/>
        </p:scale>
        <p:origin x="-81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CD6BF22-708D-43FA-B2D2-EC65C91DE727}" type="datetimeFigureOut">
              <a:rPr lang="en-US" smtClean="0"/>
              <a:pPr/>
              <a:t>9/28/2019</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1F893A2B-559D-41FD-9CBD-10B59DA6E050}" type="slidenum">
              <a:rPr lang="en-US" smtClean="0"/>
              <a:pPr/>
              <a:t>‹#›</a:t>
            </a:fld>
            <a:endParaRPr lang="en-US"/>
          </a:p>
        </p:txBody>
      </p:sp>
    </p:spTree>
    <p:extLst>
      <p:ext uri="{BB962C8B-B14F-4D97-AF65-F5344CB8AC3E}">
        <p14:creationId xmlns:p14="http://schemas.microsoft.com/office/powerpoint/2010/main" xmlns="" val="265738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39467569-DFD3-4361-B6B9-797C52D91EE2}" type="datetimeFigureOut">
              <a:rPr lang="en-US" smtClean="0"/>
              <a:pPr/>
              <a:t>9/28/2019</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BFC1DA75-9D66-4278-8190-AC383B4CCE9B}" type="slidenum">
              <a:rPr lang="en-US" smtClean="0"/>
              <a:pPr/>
              <a:t>‹#›</a:t>
            </a:fld>
            <a:endParaRPr lang="en-US"/>
          </a:p>
        </p:txBody>
      </p:sp>
    </p:spTree>
    <p:extLst>
      <p:ext uri="{BB962C8B-B14F-4D97-AF65-F5344CB8AC3E}">
        <p14:creationId xmlns:p14="http://schemas.microsoft.com/office/powerpoint/2010/main" xmlns="" val="2795700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C1DA75-9D66-4278-8190-AC383B4CCE9B}" type="slidenum">
              <a:rPr lang="en-US" smtClean="0"/>
              <a:pPr/>
              <a:t>6</a:t>
            </a:fld>
            <a:endParaRPr lang="en-US"/>
          </a:p>
        </p:txBody>
      </p:sp>
    </p:spTree>
    <p:extLst>
      <p:ext uri="{BB962C8B-B14F-4D97-AF65-F5344CB8AC3E}">
        <p14:creationId xmlns:p14="http://schemas.microsoft.com/office/powerpoint/2010/main" xmlns="" val="202010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F24FFB-5387-442B-BD61-4B2376F79F8E}" type="datetimeFigureOut">
              <a:rPr lang="en-US" smtClean="0"/>
              <a:pPr/>
              <a:t>9/28/2019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D9F4876-522B-4FCB-8B02-C67BEE36E1C7}" type="slidenum">
              <a:rPr lang="en-US" smtClean="0"/>
              <a:pPr/>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4FFB-5387-442B-BD61-4B2376F79F8E}"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F4876-522B-4FCB-8B02-C67BEE36E1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9221216" y="3009902"/>
            <a:ext cx="609600" cy="441325"/>
          </a:xfrm>
        </p:spPr>
        <p:txBody>
          <a:bodyPr/>
          <a:lstStyle/>
          <a:p>
            <a:fld id="{6D9F4876-522B-4FCB-8B02-C67BEE36E1C7}" type="slidenum">
              <a:rPr lang="en-US" smtClean="0"/>
              <a:pPr/>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4FFB-5387-442B-BD61-4B2376F79F8E}"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F24FFB-5387-442B-BD61-4B2376F79F8E}"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6D9F4876-522B-4FCB-8B02-C67BEE36E1C7}" type="slidenum">
              <a:rPr lang="en-US" smtClean="0"/>
              <a:pPr/>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2F24FFB-5387-442B-BD61-4B2376F79F8E}" type="datetimeFigureOut">
              <a:rPr lang="en-US" smtClean="0"/>
              <a:pPr/>
              <a:t>9/28/2019</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D9F4876-522B-4FCB-8B02-C67BEE36E1C7}" type="slidenum">
              <a:rPr lang="en-US" smtClean="0"/>
              <a:pPr/>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02F24FFB-5387-442B-BD61-4B2376F79F8E}" type="datetimeFigureOut">
              <a:rPr lang="en-US" smtClean="0"/>
              <a:pPr/>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F4876-522B-4FCB-8B02-C67BEE36E1C7}" type="slidenum">
              <a:rPr lang="en-US" smtClean="0"/>
              <a:pPr/>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F24FFB-5387-442B-BD61-4B2376F79F8E}" type="datetimeFigureOut">
              <a:rPr lang="en-US" smtClean="0"/>
              <a:pPr/>
              <a:t>9/28/2019</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6D9F4876-522B-4FCB-8B02-C67BEE36E1C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F24FFB-5387-442B-BD61-4B2376F79F8E}" type="datetimeFigureOut">
              <a:rPr lang="en-US" smtClean="0"/>
              <a:pPr/>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6D9F4876-522B-4FCB-8B02-C67BEE36E1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2F24FFB-5387-442B-BD61-4B2376F79F8E}" type="datetimeFigureOut">
              <a:rPr lang="en-US" smtClean="0"/>
              <a:pPr/>
              <a:t>9/28/2019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6D9F4876-522B-4FCB-8B02-C67BEE36E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6D9F4876-522B-4FCB-8B02-C67BEE36E1C7}" type="slidenum">
              <a:rPr lang="en-US" smtClean="0"/>
              <a:pPr/>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2F24FFB-5387-442B-BD61-4B2376F79F8E}" type="datetimeFigureOut">
              <a:rPr lang="en-US" smtClean="0"/>
              <a:pPr/>
              <a:t>9/28/2019</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p>
            <a:fld id="{6D9F4876-522B-4FCB-8B02-C67BEE36E1C7}" type="slidenum">
              <a:rPr lang="en-US" smtClean="0"/>
              <a:pPr/>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7717536" y="6404984"/>
            <a:ext cx="4059936" cy="365760"/>
          </a:xfrm>
        </p:spPr>
        <p:txBody>
          <a:bodyPr/>
          <a:lstStyle/>
          <a:p>
            <a:fld id="{02F24FFB-5387-442B-BD61-4B2376F79F8E}" type="datetimeFigureOut">
              <a:rPr lang="en-US" smtClean="0"/>
              <a:pPr/>
              <a:t>9/28/2019</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2F24FFB-5387-442B-BD61-4B2376F79F8E}" type="datetimeFigureOut">
              <a:rPr lang="en-US" smtClean="0"/>
              <a:pPr/>
              <a:t>9/28/2019</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9F4876-522B-4FCB-8B02-C67BEE36E1C7}" type="slidenum">
              <a:rPr lang="en-US" smtClean="0"/>
              <a:pPr/>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 y="1046166"/>
            <a:ext cx="11292840" cy="3053397"/>
          </a:xfrm>
        </p:spPr>
        <p:txBody>
          <a:bodyPr>
            <a:normAutofit/>
          </a:bodyPr>
          <a:lstStyle/>
          <a:p>
            <a:r>
              <a:rPr lang="en-US" sz="4400" b="1" dirty="0" smtClean="0"/>
              <a:t>LECTURE # 06</a:t>
            </a:r>
            <a:br>
              <a:rPr lang="en-US" sz="4400" b="1" dirty="0" smtClean="0"/>
            </a:br>
            <a:r>
              <a:rPr lang="en-US" sz="4400" b="1" dirty="0" smtClean="0"/>
              <a:t>SECTIONS </a:t>
            </a:r>
            <a:r>
              <a:rPr lang="en-US" sz="4400" b="1" dirty="0" smtClean="0"/>
              <a:t>AND ELEVATIONS</a:t>
            </a:r>
            <a:endParaRPr lang="en-US" sz="4400" b="1" dirty="0"/>
          </a:p>
        </p:txBody>
      </p:sp>
    </p:spTree>
    <p:extLst>
      <p:ext uri="{BB962C8B-B14F-4D97-AF65-F5344CB8AC3E}">
        <p14:creationId xmlns:p14="http://schemas.microsoft.com/office/powerpoint/2010/main" xmlns="" val="1674828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t>FLOOR SPECIFICATIONS</a:t>
            </a:r>
            <a:endParaRPr lang="en-US" sz="4400" b="1" dirty="0"/>
          </a:p>
        </p:txBody>
      </p:sp>
      <p:sp>
        <p:nvSpPr>
          <p:cNvPr id="3" name="Content Placeholder 2"/>
          <p:cNvSpPr>
            <a:spLocks noGrp="1"/>
          </p:cNvSpPr>
          <p:nvPr>
            <p:ph sz="quarter" idx="1"/>
          </p:nvPr>
        </p:nvSpPr>
        <p:spPr>
          <a:xfrm>
            <a:off x="838200" y="1493521"/>
            <a:ext cx="10515600" cy="4683446"/>
          </a:xfrm>
        </p:spPr>
        <p:txBody>
          <a:bodyPr>
            <a:noAutofit/>
          </a:bodyPr>
          <a:lstStyle/>
          <a:p>
            <a:pPr lvl="0" algn="just">
              <a:buFont typeface="Wingdings" panose="05000000000000000000" pitchFamily="2" charset="2"/>
              <a:buChar char="q"/>
            </a:pPr>
            <a:r>
              <a:rPr lang="en-US" sz="2000" b="1" dirty="0" smtClean="0"/>
              <a:t>Compact </a:t>
            </a:r>
            <a:r>
              <a:rPr lang="en-US" sz="2000" b="1" dirty="0"/>
              <a:t>E</a:t>
            </a:r>
            <a:r>
              <a:rPr lang="en-US" sz="2000" b="1" dirty="0" smtClean="0"/>
              <a:t>arth.</a:t>
            </a:r>
          </a:p>
          <a:p>
            <a:pPr algn="just">
              <a:buFont typeface="Wingdings" panose="05000000000000000000" pitchFamily="2" charset="2"/>
              <a:buChar char="q"/>
            </a:pPr>
            <a:r>
              <a:rPr lang="en-US" sz="2000" b="1" dirty="0" smtClean="0"/>
              <a:t>Sand Fillings:</a:t>
            </a:r>
          </a:p>
          <a:p>
            <a:pPr marL="0" lvl="0" indent="0" algn="just">
              <a:buNone/>
            </a:pPr>
            <a:r>
              <a:rPr lang="en-US" sz="2000" dirty="0" smtClean="0"/>
              <a:t>A </a:t>
            </a:r>
            <a:r>
              <a:rPr lang="en-US" sz="2000" dirty="0"/>
              <a:t>fine mixture of sand is filled over the compact earth to make it at higher level from lawn level about 2-3 </a:t>
            </a:r>
            <a:r>
              <a:rPr lang="en-US" sz="2000" dirty="0" smtClean="0"/>
              <a:t>feet. Except </a:t>
            </a:r>
            <a:r>
              <a:rPr lang="en-US" sz="2000" dirty="0"/>
              <a:t>sand fillings total height becomes 7” (1”+2”+4</a:t>
            </a:r>
            <a:r>
              <a:rPr lang="en-US" sz="2000" dirty="0" smtClean="0"/>
              <a:t>”) so </a:t>
            </a:r>
            <a:r>
              <a:rPr lang="en-US" sz="2000" dirty="0"/>
              <a:t>for 2’ height, we will fill 17” sand </a:t>
            </a:r>
            <a:r>
              <a:rPr lang="en-US" sz="2000" dirty="0" smtClean="0"/>
              <a:t>fillings (24</a:t>
            </a:r>
            <a:r>
              <a:rPr lang="en-US" sz="2000" dirty="0"/>
              <a:t>”-7”=17</a:t>
            </a:r>
            <a:r>
              <a:rPr lang="en-US" sz="2000" dirty="0" smtClean="0"/>
              <a:t>”)</a:t>
            </a:r>
          </a:p>
          <a:p>
            <a:pPr lvl="0" algn="just">
              <a:buFont typeface="Wingdings" panose="05000000000000000000" pitchFamily="2" charset="2"/>
              <a:buChar char="q"/>
            </a:pPr>
            <a:r>
              <a:rPr lang="en-US" sz="2000" b="1" dirty="0" smtClean="0"/>
              <a:t>Hard core (4”)</a:t>
            </a:r>
          </a:p>
          <a:p>
            <a:pPr marL="0" lvl="0" indent="0" algn="just">
              <a:buNone/>
            </a:pPr>
            <a:r>
              <a:rPr lang="en-US" sz="2000" dirty="0" smtClean="0"/>
              <a:t>It is also known as Brick ballast (broken bricks). It increases bearing capacity of the earth. Lean concrete cement (viscous mortar) is added in hardcore to make the material bonded, compact and unified.</a:t>
            </a:r>
          </a:p>
          <a:p>
            <a:pPr lvl="0">
              <a:buFont typeface="Wingdings" panose="05000000000000000000" pitchFamily="2" charset="2"/>
              <a:buChar char="q"/>
            </a:pPr>
            <a:r>
              <a:rPr lang="en-US" sz="2000" b="1" dirty="0" smtClean="0"/>
              <a:t>Plane Concrete Cement: PCC (1.5” -2”)</a:t>
            </a:r>
          </a:p>
          <a:p>
            <a:pPr marL="0" lvl="0" indent="0" algn="just">
              <a:buNone/>
            </a:pPr>
            <a:r>
              <a:rPr lang="en-US" sz="2000" dirty="0" smtClean="0"/>
              <a:t>Concrete </a:t>
            </a:r>
            <a:r>
              <a:rPr lang="en-US" sz="2000" dirty="0"/>
              <a:t>= cement: Sand: Crush (</a:t>
            </a:r>
            <a:r>
              <a:rPr lang="en-US" sz="2000" dirty="0" smtClean="0"/>
              <a:t>1:2:4). </a:t>
            </a:r>
          </a:p>
          <a:p>
            <a:pPr marL="0" lvl="0" indent="0" algn="just">
              <a:buNone/>
            </a:pPr>
            <a:r>
              <a:rPr lang="en-US" sz="2000" dirty="0" smtClean="0"/>
              <a:t>Addition </a:t>
            </a:r>
            <a:r>
              <a:rPr lang="en-US" sz="2000" dirty="0"/>
              <a:t>of PCC is to make the level of surface </a:t>
            </a:r>
            <a:r>
              <a:rPr lang="en-US" sz="2000" dirty="0" smtClean="0"/>
              <a:t>smooth. PCC </a:t>
            </a:r>
            <a:r>
              <a:rPr lang="en-US" sz="2000" dirty="0"/>
              <a:t>means PCC having different levels (slope) on </a:t>
            </a:r>
            <a:r>
              <a:rPr lang="en-US" sz="2000" dirty="0" smtClean="0"/>
              <a:t>ground.</a:t>
            </a:r>
          </a:p>
          <a:p>
            <a:pPr lvl="0">
              <a:buFont typeface="Wingdings" panose="05000000000000000000" pitchFamily="2" charset="2"/>
              <a:buChar char="q"/>
            </a:pPr>
            <a:r>
              <a:rPr lang="en-US" sz="2000" b="1" dirty="0" smtClean="0"/>
              <a:t>Finishing Material (1”)</a:t>
            </a:r>
          </a:p>
          <a:p>
            <a:pPr marL="0" lvl="0" indent="0" algn="just">
              <a:buNone/>
            </a:pPr>
            <a:r>
              <a:rPr lang="en-US" sz="2000" dirty="0" smtClean="0"/>
              <a:t>Tiles </a:t>
            </a:r>
            <a:r>
              <a:rPr lang="en-US" sz="2000" dirty="0"/>
              <a:t>or </a:t>
            </a:r>
            <a:r>
              <a:rPr lang="en-US" sz="2000" dirty="0" smtClean="0"/>
              <a:t>marble</a:t>
            </a:r>
            <a:endParaRPr lang="en-US" sz="2000" dirty="0"/>
          </a:p>
        </p:txBody>
      </p:sp>
    </p:spTree>
    <p:extLst>
      <p:ext uri="{BB962C8B-B14F-4D97-AF65-F5344CB8AC3E}">
        <p14:creationId xmlns:p14="http://schemas.microsoft.com/office/powerpoint/2010/main" xmlns="" val="279755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INTERMEDIATE ROOF SPECIFICATIONS</a:t>
            </a:r>
            <a:endParaRPr lang="en-US" sz="4000" b="1" dirty="0"/>
          </a:p>
        </p:txBody>
      </p:sp>
      <p:sp>
        <p:nvSpPr>
          <p:cNvPr id="3" name="Content Placeholder 2"/>
          <p:cNvSpPr>
            <a:spLocks noGrp="1"/>
          </p:cNvSpPr>
          <p:nvPr>
            <p:ph sz="quarter" idx="1"/>
          </p:nvPr>
        </p:nvSpPr>
        <p:spPr/>
        <p:txBody>
          <a:bodyPr/>
          <a:lstStyle/>
          <a:p>
            <a:pPr lvl="0" algn="just">
              <a:buFont typeface="Wingdings" panose="05000000000000000000" pitchFamily="2" charset="2"/>
              <a:buChar char="q"/>
            </a:pPr>
            <a:r>
              <a:rPr lang="en-US" dirty="0"/>
              <a:t>RCC slab (4.5”-6”)</a:t>
            </a:r>
          </a:p>
          <a:p>
            <a:pPr lvl="0" algn="just">
              <a:buFont typeface="Wingdings" panose="05000000000000000000" pitchFamily="2" charset="2"/>
              <a:buChar char="q"/>
            </a:pPr>
            <a:r>
              <a:rPr lang="en-US" dirty="0"/>
              <a:t>Hard core (not mixed with lean cement</a:t>
            </a:r>
            <a:r>
              <a:rPr lang="en-US" dirty="0" smtClean="0"/>
              <a:t>) (4”)</a:t>
            </a:r>
            <a:endParaRPr lang="en-US" dirty="0"/>
          </a:p>
          <a:p>
            <a:pPr algn="just">
              <a:buFont typeface="Wingdings" panose="05000000000000000000" pitchFamily="2" charset="2"/>
              <a:buChar char="q"/>
            </a:pPr>
            <a:r>
              <a:rPr lang="en-US" dirty="0"/>
              <a:t>PCC </a:t>
            </a:r>
            <a:r>
              <a:rPr lang="en-US" dirty="0" smtClean="0"/>
              <a:t>(</a:t>
            </a:r>
            <a:r>
              <a:rPr lang="en-US" dirty="0" err="1"/>
              <a:t>S</a:t>
            </a:r>
            <a:r>
              <a:rPr lang="en-US" dirty="0" err="1" smtClean="0"/>
              <a:t>creeding</a:t>
            </a:r>
            <a:r>
              <a:rPr lang="en-US" dirty="0" smtClean="0"/>
              <a:t>) (1.5</a:t>
            </a:r>
            <a:r>
              <a:rPr lang="en-US" dirty="0"/>
              <a:t>” -2</a:t>
            </a:r>
            <a:r>
              <a:rPr lang="en-US" dirty="0" smtClean="0"/>
              <a:t>”)</a:t>
            </a:r>
            <a:endParaRPr lang="en-US" dirty="0"/>
          </a:p>
          <a:p>
            <a:pPr lvl="0" algn="just">
              <a:buFont typeface="Wingdings" panose="05000000000000000000" pitchFamily="2" charset="2"/>
              <a:buChar char="q"/>
            </a:pPr>
            <a:r>
              <a:rPr lang="en-US" dirty="0"/>
              <a:t>Finishing </a:t>
            </a:r>
            <a:r>
              <a:rPr lang="en-US" dirty="0" smtClean="0"/>
              <a:t>material (1”)</a:t>
            </a:r>
          </a:p>
        </p:txBody>
      </p:sp>
    </p:spTree>
    <p:extLst>
      <p:ext uri="{BB962C8B-B14F-4D97-AF65-F5344CB8AC3E}">
        <p14:creationId xmlns:p14="http://schemas.microsoft.com/office/powerpoint/2010/main" xmlns="" val="481874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40" y="213361"/>
            <a:ext cx="10988040" cy="868679"/>
          </a:xfrm>
        </p:spPr>
        <p:txBody>
          <a:bodyPr>
            <a:normAutofit/>
          </a:bodyPr>
          <a:lstStyle/>
          <a:p>
            <a:pPr algn="ctr"/>
            <a:r>
              <a:rPr lang="en-US" sz="4400" b="1" dirty="0" smtClean="0"/>
              <a:t>ROOF SPECIFICATIONS</a:t>
            </a:r>
            <a:endParaRPr lang="en-US" sz="4400" b="1" dirty="0"/>
          </a:p>
        </p:txBody>
      </p:sp>
      <p:sp>
        <p:nvSpPr>
          <p:cNvPr id="3" name="Content Placeholder 2"/>
          <p:cNvSpPr>
            <a:spLocks noGrp="1"/>
          </p:cNvSpPr>
          <p:nvPr>
            <p:ph sz="quarter" idx="1"/>
          </p:nvPr>
        </p:nvSpPr>
        <p:spPr>
          <a:xfrm>
            <a:off x="838200" y="1375249"/>
            <a:ext cx="10515600" cy="4351338"/>
          </a:xfrm>
        </p:spPr>
        <p:txBody>
          <a:bodyPr>
            <a:noAutofit/>
          </a:bodyPr>
          <a:lstStyle/>
          <a:p>
            <a:pPr marL="514350" lvl="0" indent="-514350" algn="just">
              <a:lnSpc>
                <a:spcPct val="100000"/>
              </a:lnSpc>
              <a:buFont typeface="+mj-lt"/>
              <a:buAutoNum type="arabicPeriod"/>
            </a:pPr>
            <a:r>
              <a:rPr lang="en-US" sz="2200" b="1" dirty="0"/>
              <a:t>RCC </a:t>
            </a:r>
            <a:r>
              <a:rPr lang="en-US" sz="2200" b="1" dirty="0" smtClean="0"/>
              <a:t>slab (4.5”-6”)</a:t>
            </a:r>
            <a:endParaRPr lang="en-US" sz="2200" b="1" dirty="0"/>
          </a:p>
          <a:p>
            <a:pPr marL="0" indent="0" algn="just">
              <a:lnSpc>
                <a:spcPct val="100000"/>
              </a:lnSpc>
              <a:buNone/>
            </a:pPr>
            <a:r>
              <a:rPr lang="en-US" sz="2200" dirty="0" smtClean="0"/>
              <a:t> Reinforced Concrete Cement (RCC </a:t>
            </a:r>
            <a:r>
              <a:rPr lang="en-US" sz="2200" dirty="0"/>
              <a:t>= PCC + </a:t>
            </a:r>
            <a:r>
              <a:rPr lang="en-US" sz="2200" dirty="0" smtClean="0"/>
              <a:t>Steel)</a:t>
            </a:r>
            <a:endParaRPr lang="en-US" sz="2200" dirty="0"/>
          </a:p>
          <a:p>
            <a:pPr marL="514350" lvl="0" indent="-514350" algn="just">
              <a:lnSpc>
                <a:spcPct val="100000"/>
              </a:lnSpc>
              <a:buFont typeface="+mj-lt"/>
              <a:buAutoNum type="arabicPeriod" startAt="2"/>
            </a:pPr>
            <a:r>
              <a:rPr lang="en-US" sz="2200" b="1" dirty="0" smtClean="0"/>
              <a:t>2 layers </a:t>
            </a:r>
            <a:r>
              <a:rPr lang="en-US" sz="2200" b="1" dirty="0"/>
              <a:t>of bitumen (10/40</a:t>
            </a:r>
            <a:r>
              <a:rPr lang="en-US" sz="2200" b="1" dirty="0" smtClean="0"/>
              <a:t>)</a:t>
            </a:r>
          </a:p>
          <a:p>
            <a:pPr marL="0" lvl="0" indent="0" algn="just">
              <a:lnSpc>
                <a:spcPct val="100000"/>
              </a:lnSpc>
              <a:buNone/>
            </a:pPr>
            <a:r>
              <a:rPr lang="en-US" sz="2200" dirty="0" smtClean="0"/>
              <a:t>It </a:t>
            </a:r>
            <a:r>
              <a:rPr lang="en-US" sz="2200" dirty="0"/>
              <a:t>is an engineering material having specific standard. </a:t>
            </a:r>
            <a:r>
              <a:rPr lang="en-US" sz="2200" dirty="0" smtClean="0"/>
              <a:t> 10/40 </a:t>
            </a:r>
            <a:r>
              <a:rPr lang="en-US" sz="2200" dirty="0"/>
              <a:t>means that it can penetrate minimum 10 millimeters to 40 </a:t>
            </a:r>
            <a:r>
              <a:rPr lang="en-US" sz="2200" dirty="0" smtClean="0"/>
              <a:t>millimeters. It </a:t>
            </a:r>
            <a:r>
              <a:rPr lang="en-US" sz="2200" dirty="0"/>
              <a:t>is a canvas like cloth soaked in concrete. It is used in form of layers.</a:t>
            </a:r>
          </a:p>
          <a:p>
            <a:pPr marL="514350" lvl="0" indent="-514350" algn="just">
              <a:lnSpc>
                <a:spcPct val="100000"/>
              </a:lnSpc>
              <a:buFont typeface="+mj-lt"/>
              <a:buAutoNum type="arabicPeriod" startAt="3"/>
            </a:pPr>
            <a:r>
              <a:rPr lang="en-US" sz="2200" b="1" dirty="0" smtClean="0"/>
              <a:t>0.5“ Layer </a:t>
            </a:r>
            <a:r>
              <a:rPr lang="en-US" sz="2200" b="1" dirty="0"/>
              <a:t>of polythene</a:t>
            </a:r>
          </a:p>
          <a:p>
            <a:pPr marL="0" indent="0" algn="just">
              <a:lnSpc>
                <a:spcPct val="100000"/>
              </a:lnSpc>
              <a:buNone/>
            </a:pPr>
            <a:r>
              <a:rPr lang="en-US" sz="2200" dirty="0"/>
              <a:t>Never apply on hot bitumen instantly otherwise they will stick together as both are organic materials. Apply sand spray to make hot bitumen and the sheet inert.</a:t>
            </a:r>
          </a:p>
          <a:p>
            <a:pPr marL="514350" lvl="0" indent="-514350" algn="just">
              <a:lnSpc>
                <a:spcPct val="100000"/>
              </a:lnSpc>
              <a:buFont typeface="+mj-lt"/>
              <a:buAutoNum type="arabicPeriod" startAt="4"/>
            </a:pPr>
            <a:r>
              <a:rPr lang="en-US" sz="2200" b="1" dirty="0"/>
              <a:t>Insulating </a:t>
            </a:r>
            <a:r>
              <a:rPr lang="en-US" sz="2200" b="1" dirty="0" smtClean="0"/>
              <a:t>material</a:t>
            </a:r>
            <a:endParaRPr lang="en-US" sz="2200" b="1" dirty="0"/>
          </a:p>
          <a:p>
            <a:pPr lvl="0" algn="just">
              <a:lnSpc>
                <a:spcPct val="100000"/>
              </a:lnSpc>
              <a:buFont typeface="Courier New" panose="02070309020205020404" pitchFamily="49" charset="0"/>
              <a:buChar char="o"/>
            </a:pPr>
            <a:r>
              <a:rPr lang="en-US" sz="2200" dirty="0" err="1" smtClean="0"/>
              <a:t>Thermopore</a:t>
            </a:r>
            <a:r>
              <a:rPr lang="en-US" sz="2200" dirty="0" smtClean="0"/>
              <a:t> </a:t>
            </a:r>
            <a:r>
              <a:rPr lang="en-US" sz="2200" dirty="0"/>
              <a:t>sheet ( 2</a:t>
            </a:r>
            <a:r>
              <a:rPr lang="en-US" sz="2200" dirty="0" smtClean="0"/>
              <a:t>”) or </a:t>
            </a:r>
            <a:endParaRPr lang="en-US" sz="2200" dirty="0"/>
          </a:p>
          <a:p>
            <a:pPr lvl="0" algn="just">
              <a:lnSpc>
                <a:spcPct val="100000"/>
              </a:lnSpc>
              <a:buFont typeface="Courier New" panose="02070309020205020404" pitchFamily="49" charset="0"/>
              <a:buChar char="o"/>
            </a:pPr>
            <a:r>
              <a:rPr lang="en-US" sz="2200" dirty="0" err="1"/>
              <a:t>Jumborine</a:t>
            </a:r>
            <a:r>
              <a:rPr lang="en-US" sz="2200" dirty="0"/>
              <a:t>  (1</a:t>
            </a:r>
            <a:r>
              <a:rPr lang="en-US" sz="2200" dirty="0" smtClean="0"/>
              <a:t>”)</a:t>
            </a:r>
            <a:endParaRPr lang="en-US" sz="2200" dirty="0"/>
          </a:p>
        </p:txBody>
      </p:sp>
    </p:spTree>
    <p:extLst>
      <p:ext uri="{BB962C8B-B14F-4D97-AF65-F5344CB8AC3E}">
        <p14:creationId xmlns:p14="http://schemas.microsoft.com/office/powerpoint/2010/main" xmlns="" val="172264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914400"/>
          </a:xfrm>
        </p:spPr>
        <p:txBody>
          <a:bodyPr>
            <a:normAutofit/>
          </a:bodyPr>
          <a:lstStyle/>
          <a:p>
            <a:pPr algn="ctr"/>
            <a:r>
              <a:rPr lang="en-US" sz="4400" b="1" dirty="0"/>
              <a:t>ROOF SPECIFICATIONS</a:t>
            </a:r>
            <a:endParaRPr lang="en-US" sz="4400" dirty="0"/>
          </a:p>
        </p:txBody>
      </p:sp>
      <p:sp>
        <p:nvSpPr>
          <p:cNvPr id="3" name="Content Placeholder 2"/>
          <p:cNvSpPr>
            <a:spLocks noGrp="1"/>
          </p:cNvSpPr>
          <p:nvPr>
            <p:ph sz="quarter" idx="1"/>
          </p:nvPr>
        </p:nvSpPr>
        <p:spPr/>
        <p:txBody>
          <a:bodyPr>
            <a:normAutofit/>
          </a:bodyPr>
          <a:lstStyle/>
          <a:p>
            <a:pPr marL="514350" lvl="0" indent="-514350" algn="just">
              <a:lnSpc>
                <a:spcPct val="100000"/>
              </a:lnSpc>
              <a:buFont typeface="+mj-lt"/>
              <a:buAutoNum type="arabicPeriod" startAt="5"/>
            </a:pPr>
            <a:r>
              <a:rPr lang="en-US" b="1" dirty="0" smtClean="0"/>
              <a:t>Roofing </a:t>
            </a:r>
            <a:r>
              <a:rPr lang="en-US" b="1" dirty="0"/>
              <a:t>tiles. 1.5”</a:t>
            </a:r>
          </a:p>
          <a:p>
            <a:pPr marL="0" indent="0" algn="just">
              <a:lnSpc>
                <a:spcPct val="100000"/>
              </a:lnSpc>
              <a:buNone/>
            </a:pPr>
            <a:r>
              <a:rPr lang="en-US" sz="2600" dirty="0"/>
              <a:t>In the formation of tiles, there are two patterns.</a:t>
            </a:r>
          </a:p>
          <a:p>
            <a:pPr lvl="0" algn="just">
              <a:lnSpc>
                <a:spcPct val="100000"/>
              </a:lnSpc>
              <a:buFont typeface="Courier New" panose="02070309020205020404" pitchFamily="49" charset="0"/>
              <a:buChar char="o"/>
            </a:pPr>
            <a:r>
              <a:rPr lang="en-US" sz="2600" b="1" i="1" u="sng" dirty="0"/>
              <a:t>Laying of tiles</a:t>
            </a:r>
            <a:r>
              <a:rPr lang="en-US" sz="2600" dirty="0"/>
              <a:t>: having no difference/space while laying the tiles, it tends to the absence of binding material between the tiles. So ultimately after some times cracks are observed.</a:t>
            </a:r>
          </a:p>
          <a:p>
            <a:pPr lvl="0" algn="just">
              <a:lnSpc>
                <a:spcPct val="100000"/>
              </a:lnSpc>
              <a:buFont typeface="Courier New" panose="02070309020205020404" pitchFamily="49" charset="0"/>
              <a:buChar char="o"/>
            </a:pPr>
            <a:r>
              <a:rPr lang="en-US" sz="2600" b="1" i="1" u="sng" dirty="0"/>
              <a:t>Grouting method</a:t>
            </a:r>
            <a:r>
              <a:rPr lang="en-US" sz="2600" dirty="0"/>
              <a:t>: in this method minimum of ¼” spaces are given between two tiles.</a:t>
            </a:r>
          </a:p>
          <a:p>
            <a:endParaRPr lang="en-US" dirty="0"/>
          </a:p>
        </p:txBody>
      </p:sp>
    </p:spTree>
    <p:extLst>
      <p:ext uri="{BB962C8B-B14F-4D97-AF65-F5344CB8AC3E}">
        <p14:creationId xmlns:p14="http://schemas.microsoft.com/office/powerpoint/2010/main" xmlns="" val="389960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ELEVATION</a:t>
            </a:r>
            <a:endParaRPr lang="en-US" sz="4800" b="1" dirty="0"/>
          </a:p>
        </p:txBody>
      </p:sp>
      <p:sp>
        <p:nvSpPr>
          <p:cNvPr id="3" name="Content Placeholder 2"/>
          <p:cNvSpPr>
            <a:spLocks noGrp="1"/>
          </p:cNvSpPr>
          <p:nvPr>
            <p:ph sz="quarter" idx="1"/>
          </p:nvPr>
        </p:nvSpPr>
        <p:spPr/>
        <p:txBody>
          <a:bodyPr/>
          <a:lstStyle/>
          <a:p>
            <a:pPr algn="just"/>
            <a:r>
              <a:rPr lang="en-US" dirty="0"/>
              <a:t>An orthographic view of some vertical feature of a house. (Front, rear, side, interior elevation) </a:t>
            </a:r>
            <a:endParaRPr lang="en-US" dirty="0" smtClean="0"/>
          </a:p>
          <a:p>
            <a:pPr algn="just"/>
            <a:r>
              <a:rPr lang="en-US" dirty="0" smtClean="0"/>
              <a:t>Basic </a:t>
            </a:r>
            <a:r>
              <a:rPr lang="en-US" dirty="0"/>
              <a:t>Elevations include the following elements only: Walls, windows &amp; doors. </a:t>
            </a:r>
            <a:r>
              <a:rPr lang="en-US" dirty="0" smtClean="0"/>
              <a:t>Molding, </a:t>
            </a:r>
            <a:r>
              <a:rPr lang="en-US" dirty="0"/>
              <a:t>baseboards, paneling, window &amp; door trim </a:t>
            </a:r>
            <a:r>
              <a:rPr lang="en-US" dirty="0" smtClean="0"/>
              <a:t>etc. skeletal </a:t>
            </a:r>
            <a:r>
              <a:rPr lang="en-US" dirty="0"/>
              <a:t>representation, outline only Detail within trim, </a:t>
            </a:r>
            <a:r>
              <a:rPr lang="en-US" dirty="0" err="1"/>
              <a:t>moulding</a:t>
            </a:r>
            <a:r>
              <a:rPr lang="en-US" dirty="0"/>
              <a:t>, paneling, etc. not shown. Heights annotated</a:t>
            </a:r>
            <a:r>
              <a:rPr lang="en-US" dirty="0" smtClean="0"/>
              <a:t>.</a:t>
            </a:r>
          </a:p>
          <a:p>
            <a:pPr algn="just"/>
            <a:r>
              <a:rPr lang="en-US" dirty="0" smtClean="0"/>
              <a:t>Elevations are drawn on a single plane, showing no depth. They supply information that cannot be given on the plan view of an object. </a:t>
            </a:r>
          </a:p>
          <a:p>
            <a:endParaRPr lang="en-US" dirty="0"/>
          </a:p>
        </p:txBody>
      </p:sp>
    </p:spTree>
    <p:extLst>
      <p:ext uri="{BB962C8B-B14F-4D97-AF65-F5344CB8AC3E}">
        <p14:creationId xmlns:p14="http://schemas.microsoft.com/office/powerpoint/2010/main" xmlns="" val="24517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rotWithShape="1">
          <a:blip r:embed="rId2" cstate="print"/>
          <a:srcRect l="1256" t="8384" r="1884" b="6929"/>
          <a:stretch/>
        </p:blipFill>
        <p:spPr>
          <a:xfrm>
            <a:off x="572068" y="1385249"/>
            <a:ext cx="10522424" cy="5172501"/>
          </a:xfrm>
          <a:prstGeom prst="rect">
            <a:avLst/>
          </a:prstGeom>
        </p:spPr>
      </p:pic>
    </p:spTree>
    <p:extLst>
      <p:ext uri="{BB962C8B-B14F-4D97-AF65-F5344CB8AC3E}">
        <p14:creationId xmlns:p14="http://schemas.microsoft.com/office/powerpoint/2010/main" xmlns="" val="84076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SECTION</a:t>
            </a:r>
            <a:endParaRPr lang="en-US" sz="4800" b="1" dirty="0"/>
          </a:p>
        </p:txBody>
      </p:sp>
      <p:sp>
        <p:nvSpPr>
          <p:cNvPr id="3" name="Content Placeholder 2"/>
          <p:cNvSpPr>
            <a:spLocks noGrp="1"/>
          </p:cNvSpPr>
          <p:nvPr>
            <p:ph sz="quarter" idx="1"/>
          </p:nvPr>
        </p:nvSpPr>
        <p:spPr/>
        <p:txBody>
          <a:bodyPr/>
          <a:lstStyle/>
          <a:p>
            <a:pPr algn="just"/>
            <a:r>
              <a:rPr lang="en-US" dirty="0"/>
              <a:t>A representation of a portion of a building or object exposed </a:t>
            </a:r>
            <a:r>
              <a:rPr lang="en-US" dirty="0" smtClean="0"/>
              <a:t>when cut</a:t>
            </a:r>
            <a:r>
              <a:rPr lang="en-US" dirty="0"/>
              <a:t> by an imaginary vertical plane so as to show </a:t>
            </a:r>
            <a:r>
              <a:rPr lang="en-US" dirty="0" smtClean="0"/>
              <a:t>its construction</a:t>
            </a:r>
            <a:r>
              <a:rPr lang="en-US" dirty="0"/>
              <a:t> and </a:t>
            </a:r>
            <a:r>
              <a:rPr lang="en-US" dirty="0" smtClean="0"/>
              <a:t>interior.</a:t>
            </a:r>
          </a:p>
          <a:p>
            <a:pPr algn="just"/>
            <a:r>
              <a:rPr lang="en-US" dirty="0" smtClean="0"/>
              <a:t>It </a:t>
            </a:r>
            <a:r>
              <a:rPr lang="en-US" dirty="0"/>
              <a:t>is a cut from the foundation through roof. Includes walls, windows, doors, floors, ceilings, and observable major structural elements only. Does not include interior ornamentation &amp; trim.</a:t>
            </a:r>
          </a:p>
        </p:txBody>
      </p:sp>
    </p:spTree>
    <p:extLst>
      <p:ext uri="{BB962C8B-B14F-4D97-AF65-F5344CB8AC3E}">
        <p14:creationId xmlns:p14="http://schemas.microsoft.com/office/powerpoint/2010/main" xmlns="" val="235253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960120"/>
          </a:xfrm>
        </p:spPr>
        <p:txBody>
          <a:bodyPr>
            <a:normAutofit fontScale="90000"/>
          </a:bodyPr>
          <a:lstStyle/>
          <a:p>
            <a:pPr algn="ctr"/>
            <a:r>
              <a:rPr lang="en-US" b="1" dirty="0" smtClean="0"/>
              <a:t>DIFFERENCES IN CONCEPT OF DRAWING PLANS, SECTIONS AND ELEVATIONS</a:t>
            </a:r>
            <a:endParaRPr lang="en-US" b="1" dirty="0"/>
          </a:p>
        </p:txBody>
      </p:sp>
      <p:sp>
        <p:nvSpPr>
          <p:cNvPr id="3" name="Content Placeholder 2"/>
          <p:cNvSpPr>
            <a:spLocks noGrp="1"/>
          </p:cNvSpPr>
          <p:nvPr>
            <p:ph sz="quarter" idx="1"/>
          </p:nvPr>
        </p:nvSpPr>
        <p:spPr/>
        <p:txBody>
          <a:bodyPr>
            <a:normAutofit/>
          </a:bodyPr>
          <a:lstStyle/>
          <a:p>
            <a:pPr algn="just"/>
            <a:r>
              <a:rPr lang="en-US" dirty="0"/>
              <a:t>P</a:t>
            </a:r>
            <a:r>
              <a:rPr lang="en-US" dirty="0" smtClean="0"/>
              <a:t>lans are drawn, elevations are dropped and sections are cut.</a:t>
            </a:r>
          </a:p>
          <a:p>
            <a:pPr algn="just"/>
            <a:r>
              <a:rPr lang="en-US" dirty="0" smtClean="0"/>
              <a:t>An </a:t>
            </a:r>
            <a:r>
              <a:rPr lang="en-US" dirty="0"/>
              <a:t>elevation is looking at the side of something. You can show everything you would see from front to back and can include hidden lines for things behind. A section however is what you would see if you cut an object. You would only show what you can see at the cut line nothing in front and nothing behind. </a:t>
            </a:r>
            <a:endParaRPr lang="en-US" dirty="0" smtClean="0"/>
          </a:p>
          <a:p>
            <a:pPr algn="just"/>
            <a:r>
              <a:rPr lang="en-US" dirty="0" smtClean="0"/>
              <a:t>The difference between Elevations and Sections is that Elevations start at the finished floor elevation and stop at the ceiling. Elevations show individual walls in specific rooms, whereas Sections cut through floors showing multiple rooms stacked on top of each other.</a:t>
            </a:r>
          </a:p>
          <a:p>
            <a:endParaRPr lang="en-US" dirty="0" smtClean="0"/>
          </a:p>
          <a:p>
            <a:endParaRPr lang="en-US" dirty="0"/>
          </a:p>
        </p:txBody>
      </p:sp>
    </p:spTree>
    <p:extLst>
      <p:ext uri="{BB962C8B-B14F-4D97-AF65-F5344CB8AC3E}">
        <p14:creationId xmlns:p14="http://schemas.microsoft.com/office/powerpoint/2010/main" xmlns="" val="221647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944880"/>
          </a:xfrm>
        </p:spPr>
        <p:txBody>
          <a:bodyPr>
            <a:noAutofit/>
          </a:bodyPr>
          <a:lstStyle/>
          <a:p>
            <a:pPr algn="ctr"/>
            <a:r>
              <a:rPr lang="en-US" sz="3200" b="1" dirty="0"/>
              <a:t>DIFFERENCES IN CONCEPT OF DRAWING PLANS, SECTIONS AND ELEVATIONS</a:t>
            </a:r>
          </a:p>
        </p:txBody>
      </p:sp>
      <p:sp>
        <p:nvSpPr>
          <p:cNvPr id="3" name="Content Placeholder 2"/>
          <p:cNvSpPr>
            <a:spLocks noGrp="1"/>
          </p:cNvSpPr>
          <p:nvPr>
            <p:ph sz="quarter" idx="1"/>
          </p:nvPr>
        </p:nvSpPr>
        <p:spPr/>
        <p:txBody>
          <a:bodyPr/>
          <a:lstStyle/>
          <a:p>
            <a:pPr algn="just"/>
            <a:r>
              <a:rPr lang="en-US" dirty="0"/>
              <a:t>T</a:t>
            </a:r>
            <a:r>
              <a:rPr lang="en-US" dirty="0" smtClean="0"/>
              <a:t>hink </a:t>
            </a:r>
            <a:r>
              <a:rPr lang="en-US" dirty="0"/>
              <a:t>of </a:t>
            </a:r>
            <a:r>
              <a:rPr lang="en-US" dirty="0" smtClean="0"/>
              <a:t>plans, elevations </a:t>
            </a:r>
            <a:r>
              <a:rPr lang="en-US" dirty="0"/>
              <a:t>and sections </a:t>
            </a:r>
            <a:r>
              <a:rPr lang="en-US" dirty="0" smtClean="0"/>
              <a:t>by </a:t>
            </a:r>
            <a:r>
              <a:rPr lang="en-US" dirty="0"/>
              <a:t>picturing </a:t>
            </a:r>
            <a:r>
              <a:rPr lang="en-US" dirty="0" smtClean="0"/>
              <a:t>three apples; </a:t>
            </a:r>
            <a:r>
              <a:rPr lang="en-US" dirty="0"/>
              <a:t>one sliced </a:t>
            </a:r>
            <a:r>
              <a:rPr lang="en-US" dirty="0" smtClean="0"/>
              <a:t>vertically, one horizontally and one without cutting. </a:t>
            </a:r>
            <a:r>
              <a:rPr lang="en-US" dirty="0"/>
              <a:t>Those seeds really tell a story</a:t>
            </a:r>
            <a:r>
              <a:rPr lang="en-US" dirty="0" smtClean="0"/>
              <a:t>.</a:t>
            </a:r>
          </a:p>
          <a:p>
            <a:pPr marL="0" indent="0">
              <a:buNone/>
            </a:pPr>
            <a:endParaRPr lang="en-US"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59176" y="3070658"/>
            <a:ext cx="4473651" cy="321458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6200000">
            <a:off x="8526170" y="3019751"/>
            <a:ext cx="3214586" cy="331640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44589" y="3029845"/>
            <a:ext cx="3214587" cy="3214586"/>
          </a:xfrm>
          <a:prstGeom prst="rect">
            <a:avLst/>
          </a:prstGeom>
        </p:spPr>
      </p:pic>
      <p:sp>
        <p:nvSpPr>
          <p:cNvPr id="10" name="TextBox 9"/>
          <p:cNvSpPr txBox="1"/>
          <p:nvPr/>
        </p:nvSpPr>
        <p:spPr>
          <a:xfrm>
            <a:off x="914404" y="6393757"/>
            <a:ext cx="2674961" cy="369332"/>
          </a:xfrm>
          <a:prstGeom prst="rect">
            <a:avLst/>
          </a:prstGeom>
          <a:noFill/>
        </p:spPr>
        <p:txBody>
          <a:bodyPr wrap="square" rtlCol="0">
            <a:spAutoFit/>
          </a:bodyPr>
          <a:lstStyle/>
          <a:p>
            <a:pPr algn="ctr"/>
            <a:r>
              <a:rPr lang="en-US" dirty="0" smtClean="0"/>
              <a:t>ELEVATION</a:t>
            </a:r>
            <a:endParaRPr lang="en-US" dirty="0"/>
          </a:p>
        </p:txBody>
      </p:sp>
      <p:sp>
        <p:nvSpPr>
          <p:cNvPr id="12" name="TextBox 11"/>
          <p:cNvSpPr txBox="1"/>
          <p:nvPr/>
        </p:nvSpPr>
        <p:spPr>
          <a:xfrm>
            <a:off x="4574818" y="6393525"/>
            <a:ext cx="2674961" cy="369332"/>
          </a:xfrm>
          <a:prstGeom prst="rect">
            <a:avLst/>
          </a:prstGeom>
          <a:noFill/>
        </p:spPr>
        <p:txBody>
          <a:bodyPr wrap="square" rtlCol="0">
            <a:spAutoFit/>
          </a:bodyPr>
          <a:lstStyle/>
          <a:p>
            <a:pPr algn="ctr"/>
            <a:r>
              <a:rPr lang="en-US" dirty="0" smtClean="0"/>
              <a:t>PLAN</a:t>
            </a:r>
            <a:endParaRPr lang="en-US" dirty="0"/>
          </a:p>
        </p:txBody>
      </p:sp>
      <p:sp>
        <p:nvSpPr>
          <p:cNvPr id="13" name="TextBox 12"/>
          <p:cNvSpPr txBox="1"/>
          <p:nvPr/>
        </p:nvSpPr>
        <p:spPr>
          <a:xfrm>
            <a:off x="8678842" y="6393525"/>
            <a:ext cx="2674961" cy="369332"/>
          </a:xfrm>
          <a:prstGeom prst="rect">
            <a:avLst/>
          </a:prstGeom>
          <a:noFill/>
        </p:spPr>
        <p:txBody>
          <a:bodyPr wrap="square" rtlCol="0">
            <a:spAutoFit/>
          </a:bodyPr>
          <a:lstStyle/>
          <a:p>
            <a:pPr algn="ctr"/>
            <a:r>
              <a:rPr lang="en-US" dirty="0" smtClean="0"/>
              <a:t>SECTION</a:t>
            </a:r>
            <a:endParaRPr lang="en-US" dirty="0"/>
          </a:p>
        </p:txBody>
      </p:sp>
    </p:spTree>
    <p:extLst>
      <p:ext uri="{BB962C8B-B14F-4D97-AF65-F5344CB8AC3E}">
        <p14:creationId xmlns:p14="http://schemas.microsoft.com/office/powerpoint/2010/main" xmlns="" val="33557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USE OF SECTION DRAWINGS</a:t>
            </a:r>
            <a:endParaRPr lang="en-US" sz="4800" b="1" dirty="0"/>
          </a:p>
        </p:txBody>
      </p:sp>
      <p:sp>
        <p:nvSpPr>
          <p:cNvPr id="3" name="Content Placeholder 2"/>
          <p:cNvSpPr>
            <a:spLocks noGrp="1"/>
          </p:cNvSpPr>
          <p:nvPr>
            <p:ph sz="quarter" idx="1"/>
          </p:nvPr>
        </p:nvSpPr>
        <p:spPr/>
        <p:txBody>
          <a:bodyPr/>
          <a:lstStyle/>
          <a:p>
            <a:pPr algn="just"/>
            <a:r>
              <a:rPr lang="en-US" dirty="0"/>
              <a:t>Architects use Sections for a number of reasons. They deduce structural information to determine the strength of the building via floor thickness and floor span relative to load bearing walls. Sections also show any observable framing, such as is available in the foundation or the roof framing system. Architects need to know this information prior to designing structural changes to the building.</a:t>
            </a:r>
          </a:p>
        </p:txBody>
      </p:sp>
    </p:spTree>
    <p:extLst>
      <p:ext uri="{BB962C8B-B14F-4D97-AF65-F5344CB8AC3E}">
        <p14:creationId xmlns:p14="http://schemas.microsoft.com/office/powerpoint/2010/main" xmlns="" val="203273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USE OF ELEVATION DRAWINGS</a:t>
            </a:r>
            <a:endParaRPr lang="en-US" sz="4800" b="1" dirty="0"/>
          </a:p>
        </p:txBody>
      </p:sp>
      <p:sp>
        <p:nvSpPr>
          <p:cNvPr id="3" name="Content Placeholder 2"/>
          <p:cNvSpPr>
            <a:spLocks noGrp="1"/>
          </p:cNvSpPr>
          <p:nvPr>
            <p:ph sz="quarter" idx="1"/>
          </p:nvPr>
        </p:nvSpPr>
        <p:spPr/>
        <p:txBody>
          <a:bodyPr/>
          <a:lstStyle/>
          <a:p>
            <a:pPr algn="just"/>
            <a:r>
              <a:rPr lang="en-US" dirty="0" smtClean="0"/>
              <a:t>Elevations are scaled drawings showing what the building should look like when construction is completed. An elevation is the view of the structure that the worker has from a normal standing position.</a:t>
            </a:r>
          </a:p>
          <a:p>
            <a:pPr algn="just"/>
            <a:r>
              <a:rPr lang="en-US" dirty="0" smtClean="0"/>
              <a:t>Elevation drawings tell locations of windows and doors, types of wall finishes to be used, exterior trim, location of exterior cooling and heating equipment, and other vital information.</a:t>
            </a:r>
            <a:endParaRPr lang="en-US" dirty="0"/>
          </a:p>
        </p:txBody>
      </p:sp>
    </p:spTree>
    <p:extLst>
      <p:ext uri="{BB962C8B-B14F-4D97-AF65-F5344CB8AC3E}">
        <p14:creationId xmlns:p14="http://schemas.microsoft.com/office/powerpoint/2010/main" xmlns="" val="277284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IMPORTANT POINTS TO CONSIDER</a:t>
            </a:r>
            <a:endParaRPr lang="en-US" sz="4800" b="1" dirty="0"/>
          </a:p>
        </p:txBody>
      </p:sp>
      <p:sp>
        <p:nvSpPr>
          <p:cNvPr id="3" name="Content Placeholder 2"/>
          <p:cNvSpPr>
            <a:spLocks noGrp="1"/>
          </p:cNvSpPr>
          <p:nvPr>
            <p:ph sz="quarter" idx="1"/>
          </p:nvPr>
        </p:nvSpPr>
        <p:spPr/>
        <p:txBody>
          <a:bodyPr>
            <a:normAutofit/>
          </a:bodyPr>
          <a:lstStyle/>
          <a:p>
            <a:pPr lvl="0" algn="just"/>
            <a:r>
              <a:rPr lang="en-US" dirty="0"/>
              <a:t>Cutting objects have dark tone.</a:t>
            </a:r>
          </a:p>
          <a:p>
            <a:pPr lvl="0" algn="just"/>
            <a:r>
              <a:rPr lang="en-US" dirty="0"/>
              <a:t>Ground line, where object lies, has the darkest tone.</a:t>
            </a:r>
          </a:p>
          <a:p>
            <a:pPr lvl="0" algn="just"/>
            <a:r>
              <a:rPr lang="en-US" dirty="0"/>
              <a:t>Dotted box in plan shows that object has difference of height.</a:t>
            </a:r>
          </a:p>
          <a:p>
            <a:pPr lvl="0" algn="just"/>
            <a:r>
              <a:rPr lang="en-US" dirty="0"/>
              <a:t>Lines at 45 degree </a:t>
            </a:r>
            <a:r>
              <a:rPr lang="en-US" dirty="0" smtClean="0"/>
              <a:t>shows </a:t>
            </a:r>
            <a:r>
              <a:rPr lang="en-US" dirty="0"/>
              <a:t>that object is internally filled.</a:t>
            </a:r>
          </a:p>
          <a:p>
            <a:pPr lvl="0" algn="just"/>
            <a:r>
              <a:rPr lang="en-US" dirty="0"/>
              <a:t>If shading of objects is opposite, it shows they have different materials.</a:t>
            </a:r>
          </a:p>
          <a:p>
            <a:pPr lvl="0" algn="just"/>
            <a:r>
              <a:rPr lang="en-US" dirty="0"/>
              <a:t>Level of cutting a section varies from project to project. Like cutting from 1’ we will get specifications of walls only. If height varies, we may get section of window.</a:t>
            </a:r>
          </a:p>
          <a:p>
            <a:pPr lvl="0" algn="just"/>
            <a:r>
              <a:rPr lang="en-US" dirty="0"/>
              <a:t>Sill level: Start of height of window (inside).</a:t>
            </a:r>
          </a:p>
          <a:p>
            <a:endParaRPr lang="en-US" dirty="0"/>
          </a:p>
        </p:txBody>
      </p:sp>
    </p:spTree>
    <p:extLst>
      <p:ext uri="{BB962C8B-B14F-4D97-AF65-F5344CB8AC3E}">
        <p14:creationId xmlns:p14="http://schemas.microsoft.com/office/powerpoint/2010/main" xmlns="" val="1450744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383</TotalTime>
  <Words>829</Words>
  <Application>Microsoft Office PowerPoint</Application>
  <PresentationFormat>Custom</PresentationFormat>
  <Paragraphs>62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LECTURE # 06 SECTIONS AND ELEVATIONS</vt:lpstr>
      <vt:lpstr>ELEVATION</vt:lpstr>
      <vt:lpstr>Slide 3</vt:lpstr>
      <vt:lpstr>SECTION</vt:lpstr>
      <vt:lpstr>DIFFERENCES IN CONCEPT OF DRAWING PLANS, SECTIONS AND ELEVATIONS</vt:lpstr>
      <vt:lpstr>DIFFERENCES IN CONCEPT OF DRAWING PLANS, SECTIONS AND ELEVATIONS</vt:lpstr>
      <vt:lpstr>USE OF SECTION DRAWINGS</vt:lpstr>
      <vt:lpstr>USE OF ELEVATION DRAWINGS</vt:lpstr>
      <vt:lpstr>IMPORTANT POINTS TO CONSIDER</vt:lpstr>
      <vt:lpstr>FLOOR SPECIFICATIONS</vt:lpstr>
      <vt:lpstr>INTERMEDIATE ROOF SPECIFICATIONS</vt:lpstr>
      <vt:lpstr>ROOF SPECIFICATIONS</vt:lpstr>
      <vt:lpstr>ROOF SPECIFICATIONS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dc:creator>
  <cp:lastModifiedBy>AJ</cp:lastModifiedBy>
  <cp:revision>40</cp:revision>
  <cp:lastPrinted>2014-12-16T07:06:50Z</cp:lastPrinted>
  <dcterms:created xsi:type="dcterms:W3CDTF">2014-11-29T14:14:06Z</dcterms:created>
  <dcterms:modified xsi:type="dcterms:W3CDTF">2019-09-28T18:15:53Z</dcterms:modified>
</cp:coreProperties>
</file>